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1" r:id="rId1"/>
  </p:sldMasterIdLst>
  <p:notesMasterIdLst>
    <p:notesMasterId r:id="rId20"/>
  </p:notesMasterIdLst>
  <p:sldIdLst>
    <p:sldId id="8866" r:id="rId2"/>
    <p:sldId id="8825" r:id="rId3"/>
    <p:sldId id="8849" r:id="rId4"/>
    <p:sldId id="259" r:id="rId5"/>
    <p:sldId id="260" r:id="rId6"/>
    <p:sldId id="262" r:id="rId7"/>
    <p:sldId id="286" r:id="rId8"/>
    <p:sldId id="284" r:id="rId9"/>
    <p:sldId id="265" r:id="rId10"/>
    <p:sldId id="8860" r:id="rId11"/>
    <p:sldId id="285" r:id="rId12"/>
    <p:sldId id="8861" r:id="rId13"/>
    <p:sldId id="8862" r:id="rId14"/>
    <p:sldId id="8863" r:id="rId15"/>
    <p:sldId id="8864" r:id="rId16"/>
    <p:sldId id="8865" r:id="rId17"/>
    <p:sldId id="8847" r:id="rId18"/>
    <p:sldId id="371" r:id="rId19"/>
  </p:sldIdLst>
  <p:sldSz cx="12192000" cy="6858000"/>
  <p:notesSz cx="6858000" cy="9144000"/>
  <p:embeddedFontLst>
    <p:embeddedFont>
      <p:font typeface="SimSun" panose="02010600030101010101" pitchFamily="2" charset="-122"/>
      <p:regular r:id="rId21"/>
    </p:embeddedFont>
    <p:embeddedFont>
      <p:font typeface="VNI-Times" pitchFamily="2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.VnCooperH" panose="020B0604020202020204" pitchFamily="34" charset="0"/>
      <p:regular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FFFF"/>
    <a:srgbClr val="00FFCC"/>
    <a:srgbClr val="CCFF33"/>
    <a:srgbClr val="FED6F9"/>
    <a:srgbClr val="FEBAF6"/>
    <a:srgbClr val="FD8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89319" autoAdjust="0"/>
  </p:normalViewPr>
  <p:slideViewPr>
    <p:cSldViewPr>
      <p:cViewPr varScale="1">
        <p:scale>
          <a:sx n="88" d="100"/>
          <a:sy n="88" d="100"/>
        </p:scale>
        <p:origin x="394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61C0EF2-8009-4937-BE9F-AFF7C30C8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CooperH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CooperH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CooperH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CooperH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Cooper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3BC5B-C3EF-46D1-968B-6473C4CF1D1A}" type="slidenum">
              <a:rPr lang="zh-CN" altLang="en-US">
                <a:latin typeface="VNI-Times" pitchFamily="2" charset="0"/>
              </a:rPr>
              <a:pPr/>
              <a:t>2</a:t>
            </a:fld>
            <a:endParaRPr lang="zh-CN" altLang="en-US">
              <a:latin typeface="VNI-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F1D67E-1752-4700-BD23-5567BAC924F9}" type="slidenum">
              <a:rPr lang="en-US" altLang="en-US">
                <a:latin typeface="Tahoma" panose="020B0604030504040204" pitchFamily="34" charset="0"/>
              </a:rPr>
              <a:pPr/>
              <a:t>7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1A1175-A377-4D12-B92A-D398A6960F42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5A2C7F-6E77-48DE-A30C-A6D4E0800E7E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56DD4A-8072-4086-B022-4EE58CAF12DA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508EFC-5F3A-4451-9CA2-606BA3A909B4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11B5F-F9B8-443C-B966-72786A45AF9A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E7F4-7417-4D43-A3C9-83CA3BBEA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76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324E-DE6C-40E8-9302-A206ED89E409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6541-28E5-49F7-AF79-F4DB7B58E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87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92062-517E-4E1B-8BBA-A0E6F2A2B946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F22D-72DA-41B0-B042-26E0BD030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49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ACA09-6FF6-4057-8B32-41D5B2B4C504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7FCB-0CB2-4979-8BD2-BEFB5AC49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44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7384-2BE9-4E80-9006-5454E2265D02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9AC9-3906-4FB3-A6DF-831194E18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7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891F-9113-4819-A9AD-52F13779A269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4CDB7-38F1-4813-B3B7-486805E37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98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58B5-366E-42D5-9907-BF30B130D260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441F-4AAD-43D1-8438-95CF7B8C2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9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52B8-B16C-481E-92C4-CB731239B3C3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409C-AFB2-455A-B070-5537D37CA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0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78B6-DC1B-42AE-A318-5ECE3B30980E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C52BD-AFFB-4B9F-8087-6FBAFBA82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1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411F-568E-4CD3-B256-1C858A0A3E2C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E4A1-B32B-4A1B-B3C7-8A22C43A1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9F80-8994-41CF-B089-A509F93F3B59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2E38-A0A9-4446-BE1A-315F2A55E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52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D23734-BC63-4F08-952E-AFA3F0617512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4761771-5FD2-4F36-BC6D-A72DF1E14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71438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150" y="2751138"/>
            <a:ext cx="9029700" cy="10033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endParaRPr lang="en-US" sz="5926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690813"/>
            <a:ext cx="22002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4014788"/>
            <a:ext cx="22002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27345" y="2901564"/>
            <a:ext cx="5810310" cy="9131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4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MÔN KHOA HỌC</a:t>
            </a:r>
            <a:endParaRPr lang="en-US" sz="5334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8293" y="3960098"/>
            <a:ext cx="363913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ZW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TUẦN 20</a:t>
            </a:r>
            <a:endParaRPr lang="en-GB" sz="6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4400" y="1736725"/>
            <a:ext cx="7696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ỦY BAN NHÂN DÂN QUẬN PHÚ NHUẬN</a:t>
            </a:r>
          </a:p>
          <a:p>
            <a:pPr algn="ctr">
              <a:defRPr/>
            </a:pP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TRƯỜNG TIỂU HỌC NGUYỄN ĐÌNH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1"/>
          <p:cNvGrpSpPr>
            <a:grpSpLocks/>
          </p:cNvGrpSpPr>
          <p:nvPr/>
        </p:nvGrpSpPr>
        <p:grpSpPr bwMode="auto">
          <a:xfrm>
            <a:off x="892175" y="1371600"/>
            <a:ext cx="6299200" cy="2374900"/>
            <a:chOff x="762000" y="381000"/>
            <a:chExt cx="6299092" cy="2375459"/>
          </a:xfrm>
        </p:grpSpPr>
        <p:grpSp>
          <p:nvGrpSpPr>
            <p:cNvPr id="15368" name="组合 11"/>
            <p:cNvGrpSpPr>
              <a:grpSpLocks/>
            </p:cNvGrpSpPr>
            <p:nvPr/>
          </p:nvGrpSpPr>
          <p:grpSpPr bwMode="auto">
            <a:xfrm>
              <a:off x="762000" y="381000"/>
              <a:ext cx="6299092" cy="2375459"/>
              <a:chOff x="-558688" y="0"/>
              <a:chExt cx="9295189" cy="7126377"/>
            </a:xfrm>
          </p:grpSpPr>
          <p:pic>
            <p:nvPicPr>
              <p:cNvPr id="15370" name="图片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58688" y="0"/>
                <a:ext cx="9107943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图片 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33801" y="228600"/>
                <a:ext cx="9070302" cy="6897777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15369" name="TextBox 11"/>
            <p:cNvSpPr txBox="1">
              <a:spLocks noChangeArrowheads="1"/>
            </p:cNvSpPr>
            <p:nvPr/>
          </p:nvSpPr>
          <p:spPr bwMode="auto">
            <a:xfrm>
              <a:off x="1371600" y="914400"/>
              <a:ext cx="5105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 ra chúng ta cần làm gì để bảo vệ bầu không khí trong sạch?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029200" y="2743200"/>
            <a:ext cx="7315200" cy="4343400"/>
            <a:chOff x="5029200" y="2743200"/>
            <a:chExt cx="7315200" cy="4343400"/>
          </a:xfrm>
        </p:grpSpPr>
        <p:pic>
          <p:nvPicPr>
            <p:cNvPr id="15366" name="图片 41992" descr="1-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743200"/>
              <a:ext cx="73152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Box 13"/>
            <p:cNvSpPr txBox="1">
              <a:spLocks noChangeArrowheads="1"/>
            </p:cNvSpPr>
            <p:nvPr/>
          </p:nvSpPr>
          <p:spPr bwMode="auto">
            <a:xfrm>
              <a:off x="5997677" y="4114800"/>
              <a:ext cx="533400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- 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kiệm điện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Tiết kiệm nước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Không khai thác cây rừng bừa bãi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5364" name="图片 41994" descr="1-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733800"/>
            <a:ext cx="29670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4191000" y="381000"/>
            <a:ext cx="466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Liên hệ thực tế.</a:t>
            </a: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88392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584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15795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570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169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638800" y="4114800"/>
            <a:ext cx="5562600" cy="1066800"/>
            <a:chOff x="418429" y="2465043"/>
            <a:chExt cx="5638068" cy="1871083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3"/>
              <a:ext cx="5638068" cy="1470137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vứt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rác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ra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81" y="2492886"/>
              <a:ext cx="4033858" cy="1843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38800" y="5029200"/>
            <a:ext cx="5638800" cy="838200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37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6427" y="4651605"/>
              <a:ext cx="4034271" cy="18462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dọn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828800" y="609600"/>
            <a:ext cx="8610600" cy="1506538"/>
            <a:chOff x="1054802" y="305812"/>
            <a:chExt cx="10222799" cy="2009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518447" y="360864"/>
              <a:ext cx="9759154" cy="16198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en-US" sz="2800" dirty="0"/>
            </a:p>
          </p:txBody>
        </p:sp>
        <p:pic>
          <p:nvPicPr>
            <p:cNvPr id="18452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38732" y="621882"/>
              <a:ext cx="2009400" cy="1377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411017" y="907150"/>
              <a:ext cx="910326" cy="76861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150" b="1" dirty="0">
                  <a:latin typeface="+mj-lt"/>
                </a:rPr>
                <a:t>01</a:t>
              </a: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91000" y="6019800"/>
            <a:ext cx="1066800" cy="990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3600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638800" y="3124200"/>
            <a:ext cx="5562600" cy="914400"/>
            <a:chOff x="418429" y="2465042"/>
            <a:chExt cx="5638068" cy="1871084"/>
          </a:xfrm>
        </p:grpSpPr>
        <p:sp>
          <p:nvSpPr>
            <p:cNvPr id="28" name="Freeform: Shape 27"/>
            <p:cNvSpPr/>
            <p:nvPr/>
          </p:nvSpPr>
          <p:spPr>
            <a:xfrm>
              <a:off x="418429" y="2465042"/>
              <a:ext cx="5638068" cy="1864587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765981" y="2494279"/>
              <a:ext cx="4033858" cy="18418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</a:endParaRPr>
            </a:p>
          </p:txBody>
        </p:sp>
      </p:grpSp>
      <p:grpSp>
        <p:nvGrpSpPr>
          <p:cNvPr id="33" name="Group 57"/>
          <p:cNvGrpSpPr>
            <a:grpSpLocks/>
          </p:cNvGrpSpPr>
          <p:nvPr/>
        </p:nvGrpSpPr>
        <p:grpSpPr bwMode="auto">
          <a:xfrm>
            <a:off x="2971800" y="762000"/>
            <a:ext cx="7086600" cy="1257300"/>
            <a:chOff x="156" y="192"/>
            <a:chExt cx="5460" cy="528"/>
          </a:xfrm>
          <a:solidFill>
            <a:srgbClr val="FFC000"/>
          </a:solidFill>
        </p:grpSpPr>
        <p:sp>
          <p:nvSpPr>
            <p:cNvPr id="34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35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  <a:grpFill/>
          </p:grpSpPr>
          <p:sp>
            <p:nvSpPr>
              <p:cNvPr id="36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715000" y="5943600"/>
            <a:ext cx="5638800" cy="838200"/>
            <a:chOff x="7386970" y="4651605"/>
            <a:chExt cx="4403728" cy="1863939"/>
          </a:xfrm>
        </p:grpSpPr>
        <p:sp>
          <p:nvSpPr>
            <p:cNvPr id="37" name="Freeform: Shape 36"/>
            <p:cNvSpPr/>
            <p:nvPr/>
          </p:nvSpPr>
          <p:spPr>
            <a:xfrm>
              <a:off x="7386970" y="4651605"/>
              <a:ext cx="438637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756427" y="4651605"/>
              <a:ext cx="4034271" cy="18462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72200"/>
            <a:ext cx="15843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584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15795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570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169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638800" y="4038600"/>
            <a:ext cx="5562600" cy="1143000"/>
            <a:chOff x="418429" y="2465043"/>
            <a:chExt cx="5638068" cy="1871083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3"/>
              <a:ext cx="5638068" cy="147087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81" y="2493630"/>
              <a:ext cx="4033858" cy="18424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38800" y="5029200"/>
            <a:ext cx="5638800" cy="838200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37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6427" y="4651605"/>
              <a:ext cx="4034271" cy="18462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828800" y="609600"/>
            <a:ext cx="8610600" cy="1506538"/>
            <a:chOff x="1054802" y="305812"/>
            <a:chExt cx="10222799" cy="2009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518447" y="360864"/>
              <a:ext cx="9759154" cy="16198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en-US" sz="2800" dirty="0"/>
            </a:p>
          </p:txBody>
        </p:sp>
        <p:pic>
          <p:nvPicPr>
            <p:cNvPr id="20500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38732" y="621882"/>
              <a:ext cx="2009400" cy="1377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411017" y="907150"/>
              <a:ext cx="910326" cy="76861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150" b="1" dirty="0">
                  <a:latin typeface="+mj-lt"/>
                </a:rPr>
                <a:t>02</a:t>
              </a: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91000" y="6019800"/>
            <a:ext cx="1066800" cy="990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3600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638800" y="3048000"/>
            <a:ext cx="5562600" cy="914400"/>
            <a:chOff x="418429" y="2465042"/>
            <a:chExt cx="5638068" cy="1871084"/>
          </a:xfrm>
        </p:grpSpPr>
        <p:sp>
          <p:nvSpPr>
            <p:cNvPr id="28" name="Freeform: Shape 27"/>
            <p:cNvSpPr/>
            <p:nvPr/>
          </p:nvSpPr>
          <p:spPr>
            <a:xfrm>
              <a:off x="418429" y="2465042"/>
              <a:ext cx="5638068" cy="1864587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765981" y="2494279"/>
              <a:ext cx="4033858" cy="18418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</a:endParaRPr>
            </a:p>
          </p:txBody>
        </p:sp>
      </p:grpSp>
      <p:grpSp>
        <p:nvGrpSpPr>
          <p:cNvPr id="33" name="Group 57"/>
          <p:cNvGrpSpPr>
            <a:grpSpLocks/>
          </p:cNvGrpSpPr>
          <p:nvPr/>
        </p:nvGrpSpPr>
        <p:grpSpPr bwMode="auto">
          <a:xfrm>
            <a:off x="2971800" y="762000"/>
            <a:ext cx="8610600" cy="1257300"/>
            <a:chOff x="156" y="192"/>
            <a:chExt cx="5460" cy="528"/>
          </a:xfrm>
          <a:solidFill>
            <a:srgbClr val="FFC000"/>
          </a:solidFill>
        </p:grpSpPr>
        <p:sp>
          <p:nvSpPr>
            <p:cNvPr id="34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ai?</a:t>
              </a:r>
              <a:endParaRPr lang="en-US" alt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35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  <a:grpFill/>
          </p:grpSpPr>
          <p:sp>
            <p:nvSpPr>
              <p:cNvPr id="36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715000" y="5943600"/>
            <a:ext cx="5638800" cy="838200"/>
            <a:chOff x="7386970" y="4651605"/>
            <a:chExt cx="4403728" cy="1863939"/>
          </a:xfrm>
        </p:grpSpPr>
        <p:sp>
          <p:nvSpPr>
            <p:cNvPr id="37" name="Freeform: Shape 36"/>
            <p:cNvSpPr/>
            <p:nvPr/>
          </p:nvSpPr>
          <p:spPr>
            <a:xfrm>
              <a:off x="7386970" y="4651605"/>
              <a:ext cx="438637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756427" y="4651605"/>
              <a:ext cx="4034271" cy="18462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72200"/>
            <a:ext cx="15843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584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15795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570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169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638800" y="4038600"/>
            <a:ext cx="5562600" cy="1143000"/>
            <a:chOff x="418429" y="2465043"/>
            <a:chExt cx="5638068" cy="1871083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3"/>
              <a:ext cx="5638068" cy="147087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thải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khói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bụi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81" y="2493630"/>
              <a:ext cx="4033858" cy="18424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38800" y="5029200"/>
            <a:ext cx="5638800" cy="838200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37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6427" y="4651605"/>
              <a:ext cx="4034271" cy="18462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828800" y="609600"/>
            <a:ext cx="8610600" cy="1506538"/>
            <a:chOff x="1054802" y="305812"/>
            <a:chExt cx="10222799" cy="2009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518447" y="360864"/>
              <a:ext cx="9759154" cy="16198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en-US" sz="2800" dirty="0"/>
            </a:p>
          </p:txBody>
        </p:sp>
        <p:pic>
          <p:nvPicPr>
            <p:cNvPr id="2254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38732" y="621882"/>
              <a:ext cx="2009400" cy="1377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411017" y="907150"/>
              <a:ext cx="910326" cy="76861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150" b="1" dirty="0">
                  <a:latin typeface="+mj-lt"/>
                </a:rPr>
                <a:t>03</a:t>
              </a: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91000" y="6019800"/>
            <a:ext cx="1066800" cy="990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3600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638800" y="3048000"/>
            <a:ext cx="5562600" cy="914400"/>
            <a:chOff x="418429" y="2465042"/>
            <a:chExt cx="5638068" cy="1871084"/>
          </a:xfrm>
        </p:grpSpPr>
        <p:sp>
          <p:nvSpPr>
            <p:cNvPr id="28" name="Freeform: Shape 27"/>
            <p:cNvSpPr/>
            <p:nvPr/>
          </p:nvSpPr>
          <p:spPr>
            <a:xfrm>
              <a:off x="418429" y="2465042"/>
              <a:ext cx="5638068" cy="1864587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Thu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rác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thải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765981" y="2494279"/>
              <a:ext cx="4033858" cy="18418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</a:endParaRPr>
            </a:p>
          </p:txBody>
        </p:sp>
      </p:grpSp>
      <p:grpSp>
        <p:nvGrpSpPr>
          <p:cNvPr id="33" name="Group 57"/>
          <p:cNvGrpSpPr>
            <a:grpSpLocks/>
          </p:cNvGrpSpPr>
          <p:nvPr/>
        </p:nvGrpSpPr>
        <p:grpSpPr bwMode="auto">
          <a:xfrm>
            <a:off x="2971800" y="762000"/>
            <a:ext cx="8610600" cy="1257300"/>
            <a:chOff x="156" y="192"/>
            <a:chExt cx="5460" cy="528"/>
          </a:xfrm>
          <a:solidFill>
            <a:srgbClr val="FFC000"/>
          </a:solidFill>
        </p:grpSpPr>
        <p:sp>
          <p:nvSpPr>
            <p:cNvPr id="34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alt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35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  <a:grpFill/>
          </p:grpSpPr>
          <p:sp>
            <p:nvSpPr>
              <p:cNvPr id="36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715000" y="5943600"/>
            <a:ext cx="5638800" cy="838200"/>
            <a:chOff x="7386970" y="4651605"/>
            <a:chExt cx="4403728" cy="1863939"/>
          </a:xfrm>
        </p:grpSpPr>
        <p:sp>
          <p:nvSpPr>
            <p:cNvPr id="37" name="Freeform: Shape 36"/>
            <p:cNvSpPr/>
            <p:nvPr/>
          </p:nvSpPr>
          <p:spPr>
            <a:xfrm>
              <a:off x="7386970" y="4651605"/>
              <a:ext cx="438637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756427" y="4651605"/>
              <a:ext cx="4034271" cy="18462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72200"/>
            <a:ext cx="15843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584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15795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570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169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638800" y="4038600"/>
            <a:ext cx="5562600" cy="1143000"/>
            <a:chOff x="418429" y="2465043"/>
            <a:chExt cx="5638068" cy="1871083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3"/>
              <a:ext cx="5638068" cy="147087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81" y="2493630"/>
              <a:ext cx="4033858" cy="18424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38800" y="5029200"/>
            <a:ext cx="5638800" cy="838200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37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6427" y="4651605"/>
              <a:ext cx="4034271" cy="18462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638800" y="3048000"/>
            <a:ext cx="5562600" cy="914400"/>
            <a:chOff x="418429" y="2465042"/>
            <a:chExt cx="5638068" cy="1871084"/>
          </a:xfrm>
        </p:grpSpPr>
        <p:sp>
          <p:nvSpPr>
            <p:cNvPr id="28" name="Freeform: Shape 27"/>
            <p:cNvSpPr/>
            <p:nvPr/>
          </p:nvSpPr>
          <p:spPr>
            <a:xfrm>
              <a:off x="418429" y="2465042"/>
              <a:ext cx="5638068" cy="1864587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765981" y="2494279"/>
              <a:ext cx="4033858" cy="18418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</a:endParaRPr>
            </a:p>
          </p:txBody>
        </p:sp>
      </p:grpSp>
      <p:grpSp>
        <p:nvGrpSpPr>
          <p:cNvPr id="33" name="Group 57"/>
          <p:cNvGrpSpPr>
            <a:grpSpLocks/>
          </p:cNvGrpSpPr>
          <p:nvPr/>
        </p:nvGrpSpPr>
        <p:grpSpPr bwMode="auto">
          <a:xfrm>
            <a:off x="1219200" y="228600"/>
            <a:ext cx="10668000" cy="1866900"/>
            <a:chOff x="156" y="192"/>
            <a:chExt cx="5460" cy="528"/>
          </a:xfrm>
          <a:solidFill>
            <a:srgbClr val="FFC000"/>
          </a:solidFill>
        </p:grpSpPr>
        <p:sp>
          <p:nvSpPr>
            <p:cNvPr id="34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đem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hủy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đem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thịt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35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  <a:grpFill/>
          </p:grpSpPr>
          <p:sp>
            <p:nvSpPr>
              <p:cNvPr id="36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715000" y="5943600"/>
            <a:ext cx="5638800" cy="838200"/>
            <a:chOff x="7386970" y="4651605"/>
            <a:chExt cx="4403728" cy="1863939"/>
          </a:xfrm>
        </p:grpSpPr>
        <p:sp>
          <p:nvSpPr>
            <p:cNvPr id="37" name="Freeform: Shape 36"/>
            <p:cNvSpPr/>
            <p:nvPr/>
          </p:nvSpPr>
          <p:spPr>
            <a:xfrm>
              <a:off x="7386970" y="4651605"/>
              <a:ext cx="438637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756427" y="4651605"/>
              <a:ext cx="4034271" cy="18462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72200"/>
            <a:ext cx="15843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04800"/>
            <a:ext cx="8686800" cy="1560513"/>
            <a:chOff x="964335" y="-100724"/>
            <a:chExt cx="10313266" cy="2081389"/>
          </a:xfrm>
        </p:grpSpPr>
        <p:sp>
          <p:nvSpPr>
            <p:cNvPr id="5" name="Rectangle 4"/>
            <p:cNvSpPr/>
            <p:nvPr/>
          </p:nvSpPr>
          <p:spPr bwMode="auto">
            <a:xfrm>
              <a:off x="1518447" y="360866"/>
              <a:ext cx="9759154" cy="16197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en-US" sz="2800" dirty="0"/>
            </a:p>
          </p:txBody>
        </p:sp>
        <p:pic>
          <p:nvPicPr>
            <p:cNvPr id="24592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8265" y="215346"/>
              <a:ext cx="2009400" cy="1377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416671" y="407448"/>
              <a:ext cx="910327" cy="76861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150" b="1" dirty="0">
                  <a:latin typeface="+mj-lt"/>
                </a:rPr>
                <a:t>04</a:t>
              </a: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91000" y="5943600"/>
            <a:ext cx="1066800" cy="990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3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5800"/>
            <a:ext cx="10401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41994" descr="1-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0" y="3451225"/>
            <a:ext cx="29670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2057400"/>
            <a:ext cx="7696200" cy="1865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altLang="en-US" sz="31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DẶN</a:t>
            </a:r>
            <a:r>
              <a:rPr lang="en-US" altLang="en-US" sz="31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1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DÒ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1981200" y="2057400"/>
            <a:ext cx="7467600" cy="365601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1" name="Picture 2" descr="C:\Users\ASUS\Desktop\background-template-with-school-kids-vector-18360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0"/>
          <a:stretch>
            <a:fillRect/>
          </a:stretch>
        </p:blipFill>
        <p:spPr bwMode="auto">
          <a:xfrm>
            <a:off x="1497013" y="0"/>
            <a:ext cx="9170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7600" y="2054180"/>
            <a:ext cx="5943600" cy="148590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8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Chúc</a:t>
            </a:r>
            <a:r>
              <a:rPr lang="en-US" sz="3600" b="1" spc="38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600" b="1" spc="38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các</a:t>
            </a:r>
            <a:r>
              <a:rPr lang="en-US" sz="3600" b="1" spc="38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600" b="1" spc="38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</a:t>
            </a:r>
            <a:r>
              <a:rPr lang="en-US" sz="3600" b="1" spc="38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600" b="1" spc="38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chăm</a:t>
            </a:r>
            <a:r>
              <a:rPr lang="en-US" sz="3600" b="1" spc="38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600" b="1" spc="38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ngoan</a:t>
            </a:r>
            <a:r>
              <a:rPr lang="en-US" sz="3600" b="1" spc="38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600" b="1" spc="38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học</a:t>
            </a:r>
            <a:r>
              <a:rPr lang="en-US" sz="3600" b="1" spc="38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600" b="1" spc="38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giỏi</a:t>
            </a:r>
            <a:endParaRPr lang="en-US" sz="3600" b="1" spc="38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95250"/>
            <a:ext cx="11456987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808038"/>
            <a:ext cx="10001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组合 11"/>
          <p:cNvGrpSpPr>
            <a:grpSpLocks/>
          </p:cNvGrpSpPr>
          <p:nvPr/>
        </p:nvGrpSpPr>
        <p:grpSpPr bwMode="auto">
          <a:xfrm>
            <a:off x="-152400" y="609600"/>
            <a:ext cx="4627563" cy="2235200"/>
            <a:chOff x="-558688" y="0"/>
            <a:chExt cx="9107943" cy="6858000"/>
          </a:xfrm>
        </p:grpSpPr>
        <p:pic>
          <p:nvPicPr>
            <p:cNvPr id="5132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5126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360738"/>
            <a:ext cx="45354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文本框 15"/>
          <p:cNvSpPr txBox="1">
            <a:spLocks noChangeArrowheads="1"/>
          </p:cNvSpPr>
          <p:nvPr/>
        </p:nvSpPr>
        <p:spPr bwMode="auto">
          <a:xfrm>
            <a:off x="638175" y="1371600"/>
            <a:ext cx="3021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5F91B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Kiểm tra bài cũ</a:t>
            </a:r>
            <a:endParaRPr lang="zh-CN" altLang="en-US" sz="3600">
              <a:solidFill>
                <a:srgbClr val="5F91B0"/>
              </a:solidFill>
              <a:latin typeface="Times New Roman" panose="02020603050405020304" pitchFamily="18" charset="0"/>
              <a:ea typeface="inpin heiti"/>
              <a:cs typeface="Times New Roman" panose="02020603050405020304" pitchFamily="18" charset="0"/>
              <a:sym typeface="inpin heit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86200" y="228600"/>
            <a:ext cx="8103824" cy="3276600"/>
            <a:chOff x="3841433" y="439566"/>
            <a:chExt cx="5791200" cy="3537518"/>
          </a:xfrm>
          <a:solidFill>
            <a:schemeClr val="bg1"/>
          </a:solidFill>
        </p:grpSpPr>
        <p:sp>
          <p:nvSpPr>
            <p:cNvPr id="15" name="Rectangle: Rounded Corners 14"/>
            <p:cNvSpPr/>
            <p:nvPr/>
          </p:nvSpPr>
          <p:spPr>
            <a:xfrm>
              <a:off x="3841433" y="439566"/>
              <a:ext cx="5791200" cy="3537518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4000"/>
                </a:lnSpc>
                <a:defRPr/>
              </a:pPr>
              <a:endParaRPr lang="en-GB" sz="2800"/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4013449" y="522694"/>
              <a:ext cx="5432981" cy="332818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vi-VN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chọn ý đúng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just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de-DE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Không khí được coi là trong sạch khi nào?  </a:t>
              </a:r>
            </a:p>
            <a:p>
              <a:pPr algn="just" eaLnBrk="1" hangingPunct="1">
                <a:buFont typeface="Arial" panose="020B0604020202020204" pitchFamily="34" charset="0"/>
                <a:buNone/>
                <a:defRPr/>
              </a:pPr>
              <a:r>
                <a:rPr lang="de-DE" altLang="en-US" sz="2800" dirty="0">
                  <a:latin typeface="Times New Roman" panose="02020603050405020304" pitchFamily="18" charset="0"/>
                </a:rPr>
                <a:t>A. Không có khói, khí độc, vi khuẩn, các loại bụi...</a:t>
              </a:r>
            </a:p>
            <a:p>
              <a:pPr algn="just">
                <a:buFont typeface="Arial" panose="020B0604020202020204" pitchFamily="34" charset="0"/>
                <a:buNone/>
                <a:defRPr/>
              </a:pPr>
              <a:r>
                <a:rPr lang="de-DE" altLang="en-US" sz="2800" dirty="0">
                  <a:latin typeface="Times New Roman" panose="02020603050405020304" pitchFamily="18" charset="0"/>
                </a:rPr>
                <a:t>B. Có một ít khói, khí độc, vi khuẩn, bụi... </a:t>
              </a:r>
            </a:p>
            <a:p>
              <a:pPr algn="just">
                <a:buFont typeface="Arial" panose="020B0604020202020204" pitchFamily="34" charset="0"/>
                <a:buNone/>
                <a:defRPr/>
              </a:pPr>
              <a:r>
                <a:rPr lang="de-DE" altLang="en-US" sz="2800" dirty="0">
                  <a:latin typeface="Times New Roman" panose="02020603050405020304" pitchFamily="18" charset="0"/>
                </a:rPr>
                <a:t>C. Có khói, khí độc, vi khuẩn, bụi...nhưng tỉ lệ thấp không gây nguy hại đến sức khỏe.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7000" y="4038600"/>
            <a:ext cx="9296400" cy="2590800"/>
            <a:chOff x="3352800" y="609600"/>
            <a:chExt cx="5797114" cy="2844325"/>
          </a:xfrm>
          <a:solidFill>
            <a:schemeClr val="bg1"/>
          </a:solidFill>
        </p:grpSpPr>
        <p:sp>
          <p:nvSpPr>
            <p:cNvPr id="21" name="Rectangle: Rounded Corners 20"/>
            <p:cNvSpPr/>
            <p:nvPr/>
          </p:nvSpPr>
          <p:spPr>
            <a:xfrm>
              <a:off x="3352800" y="609600"/>
              <a:ext cx="5797114" cy="284432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4000"/>
                </a:lnSpc>
                <a:defRPr/>
              </a:pPr>
              <a:endParaRPr lang="en-GB" sz="2800"/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3589417" y="685800"/>
              <a:ext cx="5406699" cy="266542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de-DE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Tác hại của không khí bị ô nhiễm? 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de-DE" altLang="en-US" sz="2800" dirty="0">
                  <a:latin typeface="Times New Roman" panose="02020603050405020304" pitchFamily="18" charset="0"/>
                </a:rPr>
                <a:t>A.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Gây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bệnh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ung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thư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phổi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viêm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phế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quản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mãn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B.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Gây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ra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bệnh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về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mắt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C.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Hạn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chế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sự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phát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triển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động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thực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D.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Tất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cả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ý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trên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2971800" y="5989638"/>
            <a:ext cx="573088" cy="563562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76700" y="2382838"/>
            <a:ext cx="576263" cy="563562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inh-nen-powerpoint-thien-nhien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1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 txBox="1">
            <a:spLocks noChangeArrowheads="1"/>
          </p:cNvSpPr>
          <p:nvPr/>
        </p:nvSpPr>
        <p:spPr bwMode="auto">
          <a:xfrm>
            <a:off x="723900" y="0"/>
            <a:ext cx="10744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890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05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05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05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05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81000" y="1676400"/>
            <a:ext cx="1226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Bảo vệ bầu không khí trong sạch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1074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Những biện pháp bảo vệ bầu không khí trong sạch? </a:t>
            </a:r>
          </a:p>
        </p:txBody>
      </p:sp>
      <p:pic>
        <p:nvPicPr>
          <p:cNvPr id="4" name="Picture 3" descr="Screen Cli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7163"/>
            <a:ext cx="230822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431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9479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Clipp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Clipp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5052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267200"/>
            <a:ext cx="3429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Clipp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4478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791200"/>
            <a:ext cx="4065588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Vệ sinh lớp học để tránh bụi bẩn.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5029200"/>
            <a:ext cx="6019800" cy="1636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vứt rác vào thùng có nắp đậy, để tránh rác thối rữa bốc ra mùi hôi thối và khí độc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5800" y="2209800"/>
            <a:ext cx="4584700" cy="3257550"/>
            <a:chOff x="152400" y="6706"/>
            <a:chExt cx="4051300" cy="2800350"/>
          </a:xfrm>
        </p:grpSpPr>
        <p:pic>
          <p:nvPicPr>
            <p:cNvPr id="92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706"/>
              <a:ext cx="4051300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09512" y="2266638"/>
              <a:ext cx="394188" cy="5035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48400" y="1447800"/>
            <a:ext cx="5029200" cy="3187700"/>
            <a:chOff x="4724400" y="1"/>
            <a:chExt cx="4240645" cy="2807055"/>
          </a:xfrm>
        </p:grpSpPr>
        <p:pic>
          <p:nvPicPr>
            <p:cNvPr id="92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"/>
              <a:ext cx="4240645" cy="2807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571500" y="2233902"/>
              <a:ext cx="393545" cy="50325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2</a:t>
              </a:r>
            </a:p>
          </p:txBody>
        </p:sp>
      </p:grpSp>
      <p:sp>
        <p:nvSpPr>
          <p:cNvPr id="11" name="Bong bóng Ý nghĩ: Hình đám mây 5"/>
          <p:cNvSpPr/>
          <p:nvPr/>
        </p:nvSpPr>
        <p:spPr>
          <a:xfrm>
            <a:off x="304800" y="152400"/>
            <a:ext cx="7086600" cy="1565275"/>
          </a:xfrm>
          <a:prstGeom prst="cloudCallout">
            <a:avLst>
              <a:gd name="adj1" fmla="val -49739"/>
              <a:gd name="adj2" fmla="val 4844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953000"/>
            <a:ext cx="5522913" cy="1390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vệ sinh ở trường học hợp qui cách, giúp HS đi đại tiện, tiểu tiện đúng nơi qui định.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4953000"/>
            <a:ext cx="5580063" cy="1425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gom rác trên đường, làm cho đường phố sạch đẹp, không có cát, bụi, rác, tránh bị ô nhiễm môi trường.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2000" y="762000"/>
            <a:ext cx="4876800" cy="4114800"/>
            <a:chOff x="41661" y="133350"/>
            <a:chExt cx="4179094" cy="2570018"/>
          </a:xfrm>
        </p:grpSpPr>
        <p:pic>
          <p:nvPicPr>
            <p:cNvPr id="1024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1" y="133350"/>
              <a:ext cx="4179094" cy="2570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15361" y="2246278"/>
              <a:ext cx="341456" cy="4570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77000" y="762000"/>
            <a:ext cx="5029200" cy="4038600"/>
            <a:chOff x="4738255" y="133350"/>
            <a:chExt cx="4209472" cy="2602876"/>
          </a:xfrm>
        </p:grpSpPr>
        <p:pic>
          <p:nvPicPr>
            <p:cNvPr id="1024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255" y="133350"/>
              <a:ext cx="4209472" cy="2602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8571692" y="2246141"/>
              <a:ext cx="341488" cy="4573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486400"/>
            <a:ext cx="4270375" cy="895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ăn bằng bếp cải tiến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38200" y="1143000"/>
            <a:ext cx="5257800" cy="4114800"/>
            <a:chOff x="338450" y="133350"/>
            <a:chExt cx="4270662" cy="2571750"/>
          </a:xfrm>
        </p:grpSpPr>
        <p:pic>
          <p:nvPicPr>
            <p:cNvPr id="112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0" y="133350"/>
              <a:ext cx="4270662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240329" y="2191147"/>
              <a:ext cx="341705" cy="4564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58000" y="5486400"/>
            <a:ext cx="4873625" cy="895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102850" y="4678363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00400" y="1981200"/>
            <a:ext cx="6248400" cy="3189288"/>
            <a:chOff x="4612575" y="133350"/>
            <a:chExt cx="4224771" cy="2580229"/>
          </a:xfrm>
        </p:grpSpPr>
        <p:pic>
          <p:nvPicPr>
            <p:cNvPr id="133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575" y="133350"/>
              <a:ext cx="4224771" cy="2580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424100" y="2240944"/>
              <a:ext cx="341331" cy="4572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4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30763" y="5410200"/>
            <a:ext cx="2465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Bếp than tổ ong</a:t>
            </a:r>
            <a:endParaRPr lang="en-US" altLang="en-US" sz="2800"/>
          </a:p>
        </p:txBody>
      </p:sp>
      <p:sp>
        <p:nvSpPr>
          <p:cNvPr id="7" name="Bong bóng Ý nghĩ: Hình đám mây 5"/>
          <p:cNvSpPr/>
          <p:nvPr/>
        </p:nvSpPr>
        <p:spPr>
          <a:xfrm>
            <a:off x="304800" y="457200"/>
            <a:ext cx="5562600" cy="1260475"/>
          </a:xfrm>
          <a:prstGeom prst="cloudCallout">
            <a:avLst>
              <a:gd name="adj1" fmla="val -49739"/>
              <a:gd name="adj2" fmla="val 4844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00200"/>
            <a:ext cx="2971800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 NÊN LÀM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78488" y="4953000"/>
            <a:ext cx="369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Nhóm bếp than tổ ong </a:t>
            </a:r>
            <a:endParaRPr lang="en-US" altLang="en-US" sz="2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62600" y="381000"/>
            <a:ext cx="275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Vệ sinh lớp học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43550" y="1631950"/>
            <a:ext cx="6191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vứt rác vào thùng có nắp đậy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62600" y="990600"/>
            <a:ext cx="397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Thu gom rác trên đường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27688" y="2819400"/>
            <a:ext cx="321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rồng cây gây rừng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62600" y="2209800"/>
            <a:ext cx="606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Nhà vệ sinh ở trường học hợp qui cách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38800" y="34290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Nấu ăn bằng bếp cải tiến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4648200"/>
            <a:ext cx="2971800" cy="120173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 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11" grpId="0"/>
      <p:bldP spid="12" grpId="0"/>
      <p:bldP spid="15" grpId="0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590</Words>
  <Application>Microsoft Office PowerPoint</Application>
  <PresentationFormat>Widescreen</PresentationFormat>
  <Paragraphs>84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SimSun</vt:lpstr>
      <vt:lpstr>VNI-Times</vt:lpstr>
      <vt:lpstr>Tahoma</vt:lpstr>
      <vt:lpstr>inpin heiti</vt:lpstr>
      <vt:lpstr>.VnCooperH</vt:lpstr>
      <vt:lpstr>Wingdings 3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winxp</dc:creator>
  <cp:lastModifiedBy>PC</cp:lastModifiedBy>
  <cp:revision>204</cp:revision>
  <dcterms:created xsi:type="dcterms:W3CDTF">2009-12-07T03:50:46Z</dcterms:created>
  <dcterms:modified xsi:type="dcterms:W3CDTF">2022-02-10T12:02:10Z</dcterms:modified>
</cp:coreProperties>
</file>